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9"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09" r:id="rId43"/>
    <p:sldId id="310" r:id="rId44"/>
    <p:sldId id="311" r:id="rId45"/>
    <p:sldId id="312" r:id="rId46"/>
    <p:sldId id="313" r:id="rId47"/>
    <p:sldId id="314" r:id="rId48"/>
    <p:sldId id="315" r:id="rId49"/>
    <p:sldId id="316" r:id="rId50"/>
    <p:sldId id="317" r:id="rId51"/>
    <p:sldId id="318" r:id="rId52"/>
    <p:sldId id="319" r:id="rId53"/>
    <p:sldId id="320" r:id="rId54"/>
    <p:sldId id="301" r:id="rId55"/>
    <p:sldId id="302" r:id="rId56"/>
    <p:sldId id="303" r:id="rId57"/>
    <p:sldId id="304" r:id="rId58"/>
    <p:sldId id="305" r:id="rId59"/>
    <p:sldId id="306" r:id="rId60"/>
    <p:sldId id="307" r:id="rId61"/>
    <p:sldId id="308" r:id="rId62"/>
    <p:sldId id="321" r:id="rId63"/>
    <p:sldId id="322" r:id="rId64"/>
    <p:sldId id="260" r:id="rId65"/>
    <p:sldId id="261" r:id="rId6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Objects="1">
      <p:cViewPr varScale="1">
        <p:scale>
          <a:sx n="86" d="100"/>
          <a:sy n="86" d="100"/>
        </p:scale>
        <p:origin x="-684"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112"/>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BE8BFB34-F651-5042-8D25-6F9990B835D5}" type="datetimeFigureOut">
              <a:rPr lang="en-US" smtClean="0"/>
              <a:pPr/>
              <a:t>3/9/2010</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smtClean="0"/>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8BFB34-F651-5042-8D25-6F9990B835D5}" type="datetimeFigureOut">
              <a:rPr lang="en-US" smtClean="0"/>
              <a:pPr/>
              <a:t>3/9/2010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4AD2E6-5D18-7F44-93AB-E7D849AEFC1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BE8BFB34-F651-5042-8D25-6F9990B835D5}" type="datetimeFigureOut">
              <a:rPr lang="en-US" smtClean="0"/>
              <a:pPr/>
              <a:t>3/9/2010</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2E4AD2E6-5D18-7F44-93AB-E7D849AEFC16}" type="slidenum">
              <a:rPr lang="en-US" smtClean="0"/>
              <a:pPr/>
              <a:t>‹#›</a:t>
            </a:fld>
            <a:endParaRPr lang="en-US"/>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Click icon to add picture</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E8BFB34-F651-5042-8D25-6F9990B835D5}" type="datetimeFigureOut">
              <a:rPr lang="en-US" smtClean="0"/>
              <a:pPr/>
              <a:t>3/9/2010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4AD2E6-5D18-7F44-93AB-E7D849AEFC16}"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E8BFB34-F651-5042-8D25-6F9990B835D5}" type="datetimeFigureOut">
              <a:rPr lang="en-US" smtClean="0"/>
              <a:pPr/>
              <a:t>3/9/2010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4AD2E6-5D18-7F44-93AB-E7D849AEFC1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E8BFB34-F651-5042-8D25-6F9990B835D5}" type="datetimeFigureOut">
              <a:rPr lang="en-US" smtClean="0"/>
              <a:pPr/>
              <a:t>3/9/2010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4AD2E6-5D18-7F44-93AB-E7D849AEFC1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smtClean="0"/>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BE8BFB34-F651-5042-8D25-6F9990B835D5}" type="datetimeFigureOut">
              <a:rPr lang="en-US" smtClean="0"/>
              <a:pPr/>
              <a:t>3/9/2010</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8BFB34-F651-5042-8D25-6F9990B835D5}" type="datetimeFigureOut">
              <a:rPr lang="en-US" smtClean="0"/>
              <a:pPr/>
              <a:t>3/9/2010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4AD2E6-5D18-7F44-93AB-E7D849AEFC1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smtClean="0"/>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E8BFB34-F651-5042-8D25-6F9990B835D5}" type="datetimeFigureOut">
              <a:rPr lang="en-US" smtClean="0"/>
              <a:pPr/>
              <a:t>3/9/2010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4AD2E6-5D18-7F44-93AB-E7D849AEFC1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BE8BFB34-F651-5042-8D25-6F9990B835D5}" type="datetimeFigureOut">
              <a:rPr lang="en-US" smtClean="0"/>
              <a:pPr/>
              <a:t>3/9/2010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4AD2E6-5D18-7F44-93AB-E7D849AEFC1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E8BFB34-F651-5042-8D25-6F9990B835D5}" type="datetimeFigureOut">
              <a:rPr lang="en-US" smtClean="0"/>
              <a:pPr/>
              <a:t>3/9/2010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4AD2E6-5D18-7F44-93AB-E7D849AEFC1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8BFB34-F651-5042-8D25-6F9990B835D5}" type="datetimeFigureOut">
              <a:rPr lang="en-US" smtClean="0"/>
              <a:pPr/>
              <a:t>3/9/2010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4AD2E6-5D18-7F44-93AB-E7D849AEFC1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BE8BFB34-F651-5042-8D25-6F9990B835D5}" type="datetimeFigureOut">
              <a:rPr lang="en-US" smtClean="0"/>
              <a:pPr/>
              <a:t>3/9/2010</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2E4AD2E6-5D18-7F44-93AB-E7D849AEFC1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BE8BFB34-F651-5042-8D25-6F9990B835D5}" type="datetimeFigureOut">
              <a:rPr lang="en-US" smtClean="0"/>
              <a:pPr/>
              <a:t>3/9/2010</a:t>
            </a:fld>
            <a:endParaRPr lang="en-US"/>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2E4AD2E6-5D18-7F44-93AB-E7D849AEFC1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64.xml"/><Relationship Id="rId2" Type="http://schemas.openxmlformats.org/officeDocument/2006/relationships/slide" Target="slide6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64.xml"/><Relationship Id="rId2" Type="http://schemas.openxmlformats.org/officeDocument/2006/relationships/slide" Target="slide6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64.xml"/><Relationship Id="rId2" Type="http://schemas.openxmlformats.org/officeDocument/2006/relationships/slide" Target="slide6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 Target="slide64.xml"/><Relationship Id="rId2" Type="http://schemas.openxmlformats.org/officeDocument/2006/relationships/slide" Target="slide6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 Target="slide64.xml"/><Relationship Id="rId2" Type="http://schemas.openxmlformats.org/officeDocument/2006/relationships/slide" Target="slide6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slide" Target="slide64.xml"/><Relationship Id="rId2" Type="http://schemas.openxmlformats.org/officeDocument/2006/relationships/slide" Target="slide6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slide" Target="slide64.xml"/><Relationship Id="rId2" Type="http://schemas.openxmlformats.org/officeDocument/2006/relationships/slide" Target="slide6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64.xml"/><Relationship Id="rId2" Type="http://schemas.openxmlformats.org/officeDocument/2006/relationships/slide" Target="slide6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slide" Target="slide64.xml"/><Relationship Id="rId2" Type="http://schemas.openxmlformats.org/officeDocument/2006/relationships/slide" Target="slide6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slide" Target="slide64.xml"/><Relationship Id="rId2" Type="http://schemas.openxmlformats.org/officeDocument/2006/relationships/slide" Target="slide6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hyperlink" Target="http://www.eduplace.com/tales/index.html"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2.wav"/><Relationship Id="rId1" Type="http://schemas.openxmlformats.org/officeDocument/2006/relationships/audio" Target="../media/audio1.wav"/><Relationship Id="rId5" Type="http://schemas.openxmlformats.org/officeDocument/2006/relationships/image" Target="../media/image6.png"/><Relationship Id="rId4" Type="http://schemas.openxmlformats.org/officeDocument/2006/relationships/audio" Target="../media/audio3.wav"/></Relationships>
</file>

<file path=ppt/slides/_rels/slide6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audio" Target="../media/audio4.wav"/></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2554225"/>
            <a:ext cx="7196328" cy="987552"/>
          </a:xfrm>
        </p:spPr>
        <p:txBody>
          <a:bodyPr/>
          <a:lstStyle/>
          <a:p>
            <a:pPr algn="ctr"/>
            <a:r>
              <a:rPr lang="en-US" sz="5400" dirty="0" smtClean="0"/>
              <a:t>Quiz</a:t>
            </a:r>
            <a:endParaRPr lang="en-US" sz="5400" dirty="0"/>
          </a:p>
        </p:txBody>
      </p:sp>
      <p:sp>
        <p:nvSpPr>
          <p:cNvPr id="4" name="Rectangle 3"/>
          <p:cNvSpPr/>
          <p:nvPr/>
        </p:nvSpPr>
        <p:spPr>
          <a:xfrm rot="21102568">
            <a:off x="493775" y="993198"/>
            <a:ext cx="8116824" cy="1477328"/>
          </a:xfrm>
          <a:prstGeom prst="rect">
            <a:avLst/>
          </a:prstGeom>
          <a:noFill/>
        </p:spPr>
        <p:txBody>
          <a:bodyPr wrap="square" lIns="91440" tIns="45720" rIns="91440" bIns="45720">
            <a:spAutoFit/>
          </a:bodyPr>
          <a:lstStyle/>
          <a:p>
            <a:pPr algn="ctr"/>
            <a:r>
              <a:rPr lang="en-US" sz="9000" b="1" i="1" cap="none" spc="0" dirty="0" smtClean="0">
                <a:ln w="10541" cmpd="sng">
                  <a:solidFill>
                    <a:srgbClr val="7D7D7D">
                      <a:tint val="100000"/>
                      <a:shade val="100000"/>
                      <a:satMod val="110000"/>
                    </a:srgbClr>
                  </a:solidFill>
                  <a:prstDash val="solid"/>
                </a:ln>
                <a:effectLst/>
                <a:latin typeface="Abadi MT Condensed Extra Bold"/>
                <a:cs typeface="Abadi MT Condensed Extra Bold"/>
              </a:rPr>
              <a:t>Parts of Speech</a:t>
            </a:r>
          </a:p>
        </p:txBody>
      </p:sp>
      <p:sp>
        <p:nvSpPr>
          <p:cNvPr id="5" name="TextBox 4"/>
          <p:cNvSpPr txBox="1"/>
          <p:nvPr/>
        </p:nvSpPr>
        <p:spPr>
          <a:xfrm>
            <a:off x="228600" y="3541777"/>
            <a:ext cx="8686800" cy="1477328"/>
          </a:xfrm>
          <a:prstGeom prst="rect">
            <a:avLst/>
          </a:prstGeom>
          <a:noFill/>
        </p:spPr>
        <p:txBody>
          <a:bodyPr wrap="square" rtlCol="0">
            <a:spAutoFit/>
          </a:bodyPr>
          <a:lstStyle/>
          <a:p>
            <a:pPr algn="just"/>
            <a:r>
              <a:rPr lang="en-US" dirty="0" smtClean="0"/>
              <a:t>Answer the following questions regarding parts of speech.  Click on the box of the correct part of speech.  If you answer a question incorrectly, you will need to go back to the question until you get it correct.  When you get it correct you will need to go back to the question and then click on next to move ahead.  Complete every question to the best of your ability.  </a:t>
            </a:r>
            <a:endParaRPr lang="en-US" dirty="0"/>
          </a:p>
        </p:txBody>
      </p:sp>
      <p:sp>
        <p:nvSpPr>
          <p:cNvPr id="6" name="Curved Right Arrow 5"/>
          <p:cNvSpPr/>
          <p:nvPr/>
        </p:nvSpPr>
        <p:spPr>
          <a:xfrm>
            <a:off x="3581400" y="5019105"/>
            <a:ext cx="1862328" cy="961072"/>
          </a:xfrm>
          <a:prstGeom prst="curv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7" name="TextBox 6">
            <a:hlinkClick r:id="" action="ppaction://hlinkshowjump?jump=nextslide"/>
          </p:cNvPr>
          <p:cNvSpPr txBox="1"/>
          <p:nvPr/>
        </p:nvSpPr>
        <p:spPr>
          <a:xfrm>
            <a:off x="3581400" y="5019105"/>
            <a:ext cx="2438400" cy="830997"/>
          </a:xfrm>
          <a:prstGeom prst="rect">
            <a:avLst/>
          </a:prstGeom>
          <a:noFill/>
        </p:spPr>
        <p:txBody>
          <a:bodyPr wrap="square" rtlCol="0">
            <a:spAutoFit/>
          </a:bodyPr>
          <a:lstStyle/>
          <a:p>
            <a:pPr algn="ctr"/>
            <a:r>
              <a:rPr lang="en-US" sz="2400" b="1" dirty="0" smtClean="0">
                <a:latin typeface="Abadi MT Condensed Extra Bold"/>
                <a:cs typeface="Abadi MT Condensed Extra Bold"/>
              </a:rPr>
              <a:t>CLICK TO</a:t>
            </a:r>
          </a:p>
          <a:p>
            <a:pPr algn="ctr"/>
            <a:r>
              <a:rPr lang="en-US" sz="2400" b="1" dirty="0" smtClean="0">
                <a:latin typeface="Abadi MT Condensed Extra Bold"/>
                <a:cs typeface="Abadi MT Condensed Extra Bold"/>
              </a:rPr>
              <a:t>BEGIN</a:t>
            </a:r>
            <a:endParaRPr lang="en-US" sz="2400" b="1" dirty="0">
              <a:latin typeface="Abadi MT Condensed Extra Bold"/>
              <a:cs typeface="Abadi MT Condensed Extra Bold"/>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Well, we patiently waited for the crabby doctor to help us.</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PATIENTLY</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3"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Well, we patiently waited for the crabby doctor to help us.</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WAITED</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3"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3"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3"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3"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3"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3"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3"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Well, we patiently waited for the crabby doctor to help us.</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CRABBY</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3"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3"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Well, we patiently waited for the crabby doctor to help us.</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DOCTOR</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3"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3"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Well, we patiently waited for the crabby doctor to help us.</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TO</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3"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3"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Well, we patiently waited for the crabby doctor to help us.</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HELP</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3"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3"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3"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3"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3"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3"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3"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Well, we patiently waited for the crabby doctor to help us.</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US</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a:hlinkClick r:id="rId3" action="ppaction://hlinksldjump"/>
          </p:cNvPr>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3"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Bryant and his sister slowly walked by the haunted house during the night.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BRYANT</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3"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3"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Bryant and his sister slowly walked by the haunted house during the night.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AND</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3"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Bryant and his sister slowly walked by the haunted house during the night.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HIS</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3"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3"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You should finish your book by Friday.</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YOU</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3"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30" name="Group 29"/>
          <p:cNvGrpSpPr/>
          <p:nvPr/>
        </p:nvGrpSpPr>
        <p:grpSpPr>
          <a:xfrm>
            <a:off x="5867400" y="2316896"/>
            <a:ext cx="1600200" cy="838200"/>
            <a:chOff x="3810000" y="2133600"/>
            <a:chExt cx="1600200" cy="838200"/>
          </a:xfrm>
        </p:grpSpPr>
        <p:sp>
          <p:nvSpPr>
            <p:cNvPr id="31" name="Striped Right Arrow 30"/>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TextBox 31">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grpSp>
        <p:nvGrpSpPr>
          <p:cNvPr id="34" name="Group 33"/>
          <p:cNvGrpSpPr/>
          <p:nvPr/>
        </p:nvGrpSpPr>
        <p:grpSpPr>
          <a:xfrm>
            <a:off x="1523998" y="2316896"/>
            <a:ext cx="1600200" cy="838200"/>
            <a:chOff x="1523998" y="2316896"/>
            <a:chExt cx="1600200" cy="838200"/>
          </a:xfrm>
        </p:grpSpPr>
        <p:sp>
          <p:nvSpPr>
            <p:cNvPr id="27" name="Striped Right Arrow 26"/>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Bryant and his sister slowly walked by the haunted house during the night.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SISTER</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3"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Bryant and his sister slowly walked by the haunted house during the night.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SLOWLY</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3"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Bryant and his sister slowly walked by the haunted house during the night.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WALKED</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3"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3"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3"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3"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3"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3"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3"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3"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Bryant and his sister slowly walked by the haunted house during the night.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BY</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3"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Bryant and his sister slowly walked by the haunted house during the night.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THE </a:t>
            </a:r>
            <a:r>
              <a:rPr lang="en-US" sz="2000" dirty="0" smtClean="0">
                <a:solidFill>
                  <a:srgbClr val="FF6600"/>
                </a:solidFill>
              </a:rPr>
              <a:t>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3"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Bryant and his sister slowly walked by the haunted house during the night.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HAUNTED</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3"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Bryant and his sister slowly walked by the haunted house during the night.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HOUSE</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3"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Bryant and his sister slowly walked by the haunted house during the night.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DURING</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3"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Bryant and his sister slowly walked by the haunted house during the night.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THE</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3"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30" name="Group 29"/>
          <p:cNvGrpSpPr/>
          <p:nvPr/>
        </p:nvGrpSpPr>
        <p:grpSpPr>
          <a:xfrm>
            <a:off x="1523998" y="2316896"/>
            <a:ext cx="1600200" cy="838200"/>
            <a:chOff x="1523998" y="2316896"/>
            <a:chExt cx="1600200" cy="838200"/>
          </a:xfrm>
        </p:grpSpPr>
        <p:sp>
          <p:nvSpPr>
            <p:cNvPr id="31" name="Striped Right Arrow 30"/>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TextBox 31">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33" name="Group 32"/>
          <p:cNvGrpSpPr/>
          <p:nvPr/>
        </p:nvGrpSpPr>
        <p:grpSpPr>
          <a:xfrm>
            <a:off x="5867400" y="2316896"/>
            <a:ext cx="1600200" cy="838200"/>
            <a:chOff x="3810000" y="2133600"/>
            <a:chExt cx="1600200" cy="838200"/>
          </a:xfrm>
        </p:grpSpPr>
        <p:sp>
          <p:nvSpPr>
            <p:cNvPr id="34" name="Striped Right Arrow 33"/>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TextBox 34">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Bryant and his sister slowly walked by the haunted house during the night.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NIGHT</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3"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30" name="Group 29"/>
          <p:cNvGrpSpPr/>
          <p:nvPr/>
        </p:nvGrpSpPr>
        <p:grpSpPr>
          <a:xfrm>
            <a:off x="5867400" y="2316896"/>
            <a:ext cx="1600200" cy="838200"/>
            <a:chOff x="3810000" y="2133600"/>
            <a:chExt cx="1600200" cy="838200"/>
          </a:xfrm>
        </p:grpSpPr>
        <p:sp>
          <p:nvSpPr>
            <p:cNvPr id="31" name="Striped Right Arrow 30"/>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TextBox 31">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You should finish your book by Friday.</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FINISH</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a:hlinkClick r:id="rId3" action="ppaction://hlinksldjump"/>
          </p:cNvPr>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They should be very happy with the results of the math test.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THEY</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3"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They should be very happy with the results of the math test.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SHOULD</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3"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3"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3"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3"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3"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3"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3"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3"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They should be very happy with the results of the math test.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BE</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3"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3"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3"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3"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3"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3"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3"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3"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They should be very happy with the results of the math test.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VERY</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3"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They should be very happy with the results of the math test.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HAPPY</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3"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They should be very happy with the results of the math test.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WITH</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3"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They should be very happy with the results of the math test.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THE</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3"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They should be very happy with the results of the math test.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RESULTS</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3"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They should be very happy with the results of the math test.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OF</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3"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They should be very happy with the results of the math test.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THE</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3"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You should finish your book by Friday.</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YOUR</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3"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They should be very happy with the results of the math test.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MATH</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3"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They should be very happy with the results of the math test.</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TEST</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3"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She went to bed early, but she didn’t fall asleep until late.</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SHE</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3"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She went to bed early, but she didn’t fall asleep until late.</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WENT</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3"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3"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3"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3"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3"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3"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3"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3"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She went to bed early, but she didn’t fall asleep until late.</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TO</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3"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She went to bed early, but she didn’t fall asleep until late.</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BED</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3"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She went to bed early, but she didn’t fall asleep until late.</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EARLY</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3"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5867400" y="2316896"/>
            <a:ext cx="1600200" cy="838200"/>
            <a:chOff x="3810000" y="2133600"/>
            <a:chExt cx="1600200" cy="838200"/>
          </a:xfrm>
        </p:grpSpPr>
        <p:sp>
          <p:nvSpPr>
            <p:cNvPr id="25" name="Striped Right Arrow 24"/>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grpSp>
        <p:nvGrpSpPr>
          <p:cNvPr id="27" name="Group 26"/>
          <p:cNvGrpSpPr/>
          <p:nvPr/>
        </p:nvGrpSpPr>
        <p:grpSpPr>
          <a:xfrm>
            <a:off x="1523998" y="2316896"/>
            <a:ext cx="1600200" cy="838200"/>
            <a:chOff x="1523998" y="2316896"/>
            <a:chExt cx="1600200" cy="838200"/>
          </a:xfrm>
        </p:grpSpPr>
        <p:sp>
          <p:nvSpPr>
            <p:cNvPr id="28" name="Striped Right Arrow 27"/>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She went to bed early, but she didn’t fall asleep until late.</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BUT</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3"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She went to bed early, but she didn’t fall asleep until late.</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SHE</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3"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She went to bed early, but she didn’t fall asleep until late.</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DIDN’T</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3"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3"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3"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3"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3"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3"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3"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3"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You should finish your book by Friday.</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BOOK</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a:hlinkClick r:id="rId2" action="ppaction://hlinksldjump"/>
          </p:cNvPr>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3"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3"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3"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3"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3"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3"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3"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3"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She went to bed early, but she didn’t fall asleep until late.</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FALL</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3"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3"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3"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3"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3"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3"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3"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3"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She went to bed early, but she didn’t fall asleep until late.</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ASLEEP</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3"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She went to bed early, but she didn’t fall asleep until late.</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UNTIL</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3"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She went to bed early, but she didn’t fall asleep until late.</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LATE</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3"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304800"/>
            <a:ext cx="7612063" cy="2667000"/>
          </a:xfrm>
        </p:spPr>
        <p:txBody>
          <a:bodyPr/>
          <a:lstStyle/>
          <a:p>
            <a:r>
              <a:rPr lang="en-US" sz="3200" dirty="0" smtClean="0"/>
              <a:t>Which part of speech takes the place of nouns?</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3"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Which part of speech connects words or phrases?</a:t>
            </a:r>
            <a:r>
              <a:rPr lang="en-US" sz="3200" dirty="0" smtClean="0">
                <a:solidFill>
                  <a:srgbClr val="FF6600"/>
                </a:solidFill>
              </a:rPr>
              <a:t/>
            </a:r>
            <a:br>
              <a:rPr lang="en-US" sz="3200" dirty="0" smtClean="0">
                <a:solidFill>
                  <a:srgbClr val="FF6600"/>
                </a:solidFill>
              </a:rPr>
            </a:b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3"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Which part of speech names persons, places, things, or ideas?</a:t>
            </a:r>
            <a:r>
              <a:rPr lang="en-US" sz="3200" dirty="0" smtClean="0">
                <a:solidFill>
                  <a:srgbClr val="FF6600"/>
                </a:solidFill>
              </a:rPr>
              <a:t/>
            </a:r>
            <a:br>
              <a:rPr lang="en-US" sz="3200" dirty="0" smtClean="0">
                <a:solidFill>
                  <a:srgbClr val="FF6600"/>
                </a:solidFill>
              </a:rPr>
            </a:b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3"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Which part of speech modifies, verbs, adjectives, and adverbs?  They answer questions How? When? And Where?</a:t>
            </a:r>
            <a:r>
              <a:rPr lang="en-US" sz="3200" dirty="0" smtClean="0">
                <a:solidFill>
                  <a:srgbClr val="FF6600"/>
                </a:solidFill>
              </a:rPr>
              <a:t/>
            </a:r>
            <a:br>
              <a:rPr lang="en-US" sz="3200" dirty="0" smtClean="0">
                <a:solidFill>
                  <a:srgbClr val="FF6600"/>
                </a:solidFill>
              </a:rPr>
            </a:b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3"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Which part of speech expresses emotion or feeling?</a:t>
            </a:r>
            <a:r>
              <a:rPr lang="en-US" sz="3200" dirty="0" smtClean="0">
                <a:solidFill>
                  <a:srgbClr val="FF6600"/>
                </a:solidFill>
              </a:rPr>
              <a:t/>
            </a:r>
            <a:br>
              <a:rPr lang="en-US" sz="3200" dirty="0" smtClean="0">
                <a:solidFill>
                  <a:srgbClr val="FF6600"/>
                </a:solidFill>
              </a:rPr>
            </a:b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3"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Which part of speech is a describing word, telling which one, what kind, or how many?</a:t>
            </a:r>
            <a:r>
              <a:rPr lang="en-US" sz="3200" dirty="0" smtClean="0">
                <a:solidFill>
                  <a:srgbClr val="FF6600"/>
                </a:solidFill>
              </a:rPr>
              <a:t/>
            </a:r>
            <a:br>
              <a:rPr lang="en-US" sz="3200" dirty="0" smtClean="0">
                <a:solidFill>
                  <a:srgbClr val="FF6600"/>
                </a:solidFill>
              </a:rPr>
            </a:b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3"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You should finish your book by Friday.</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BY</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3"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Which part of speech shows action or state of being?</a:t>
            </a:r>
            <a:r>
              <a:rPr lang="en-US" sz="3200" dirty="0" smtClean="0">
                <a:solidFill>
                  <a:srgbClr val="FF6600"/>
                </a:solidFill>
              </a:rPr>
              <a:t/>
            </a:r>
            <a:br>
              <a:rPr lang="en-US" sz="3200" dirty="0" smtClean="0">
                <a:solidFill>
                  <a:srgbClr val="FF6600"/>
                </a:solidFill>
              </a:rPr>
            </a:b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3"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3"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3"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3"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3"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3"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3"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3"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Which part of speech relates a noun or pronoun to other words in the sentence?</a:t>
            </a:r>
            <a:r>
              <a:rPr lang="en-US" sz="3200" dirty="0" smtClean="0">
                <a:solidFill>
                  <a:srgbClr val="FF6600"/>
                </a:solidFill>
              </a:rPr>
              <a:t/>
            </a:r>
            <a:br>
              <a:rPr lang="en-US" sz="3200" dirty="0" smtClean="0">
                <a:solidFill>
                  <a:srgbClr val="FF6600"/>
                </a:solidFill>
              </a:rPr>
            </a:b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3"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WACKY TALES…</a:t>
            </a:r>
            <a:endParaRPr lang="en-US" dirty="0"/>
          </a:p>
        </p:txBody>
      </p:sp>
      <p:sp>
        <p:nvSpPr>
          <p:cNvPr id="3" name="Content Placeholder 2"/>
          <p:cNvSpPr>
            <a:spLocks noGrp="1"/>
          </p:cNvSpPr>
          <p:nvPr>
            <p:ph idx="1"/>
          </p:nvPr>
        </p:nvSpPr>
        <p:spPr>
          <a:xfrm>
            <a:off x="457200" y="1497106"/>
            <a:ext cx="8374064" cy="4755775"/>
          </a:xfrm>
        </p:spPr>
        <p:txBody>
          <a:bodyPr>
            <a:normAutofit lnSpcReduction="10000"/>
          </a:bodyPr>
          <a:lstStyle/>
          <a:p>
            <a:r>
              <a:rPr lang="en-US" dirty="0" smtClean="0"/>
              <a:t>Go to the website posted below.  </a:t>
            </a:r>
          </a:p>
          <a:p>
            <a:r>
              <a:rPr lang="en-US" dirty="0" smtClean="0"/>
              <a:t>Use your knowledge of the parts of speech to fill in words, which will help you create your own wacky tales.  Some of you may already know these as Mad </a:t>
            </a:r>
            <a:r>
              <a:rPr lang="en-US" dirty="0" err="1" smtClean="0"/>
              <a:t>Libs</a:t>
            </a:r>
            <a:r>
              <a:rPr lang="en-US" dirty="0" smtClean="0"/>
              <a:t>.  </a:t>
            </a:r>
          </a:p>
          <a:p>
            <a:r>
              <a:rPr lang="en-US" dirty="0" smtClean="0"/>
              <a:t>When you are finished you will need to print out your wacky story to be handed in.  I will be checking to make sure all of your parts of speech are correct.  Also, as always, if there is anything school inappropriate in these you will be facing the consequences.  Understand? </a:t>
            </a:r>
          </a:p>
          <a:p>
            <a:r>
              <a:rPr lang="en-US" dirty="0" smtClean="0">
                <a:hlinkClick r:id="rId2"/>
              </a:rPr>
              <a:t>http://www.eduplace.com/tales/index.html</a:t>
            </a:r>
            <a:r>
              <a:rPr lang="en-US" dirty="0" smtClean="0"/>
              <a:t/>
            </a:r>
            <a:br>
              <a:rPr lang="en-US" dirty="0" smtClean="0"/>
            </a:br>
            <a:endParaRPr lang="en-US" dirty="0"/>
          </a:p>
        </p:txBody>
      </p:sp>
      <p:grpSp>
        <p:nvGrpSpPr>
          <p:cNvPr id="4" name="Group 3"/>
          <p:cNvGrpSpPr/>
          <p:nvPr/>
        </p:nvGrpSpPr>
        <p:grpSpPr>
          <a:xfrm>
            <a:off x="304800" y="381000"/>
            <a:ext cx="1600200" cy="838200"/>
            <a:chOff x="1523998" y="2316896"/>
            <a:chExt cx="1600200" cy="838200"/>
          </a:xfrm>
        </p:grpSpPr>
        <p:sp>
          <p:nvSpPr>
            <p:cNvPr id="5" name="Striped Right Arrow 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7" name="Group 6"/>
          <p:cNvGrpSpPr/>
          <p:nvPr/>
        </p:nvGrpSpPr>
        <p:grpSpPr>
          <a:xfrm>
            <a:off x="7231064" y="381001"/>
            <a:ext cx="1600200" cy="838200"/>
            <a:chOff x="3810000" y="2133600"/>
            <a:chExt cx="1600200" cy="838200"/>
          </a:xfrm>
        </p:grpSpPr>
        <p:sp>
          <p:nvSpPr>
            <p:cNvPr id="8" name="Striped Right Arrow 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174" y="2362200"/>
            <a:ext cx="7612063" cy="1417638"/>
          </a:xfrm>
        </p:spPr>
        <p:txBody>
          <a:bodyPr/>
          <a:lstStyle/>
          <a:p>
            <a:r>
              <a:rPr lang="en-US" sz="7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GOOD JOB!!!!</a:t>
            </a:r>
            <a:br>
              <a:rPr lang="en-US" sz="7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br>
            <a:r>
              <a:rPr lang="en-US" sz="7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ALL FINISHED</a:t>
            </a:r>
            <a:endParaRPr lang="en-US" sz="72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5" name="Bevel 4"/>
          <p:cNvSpPr/>
          <p:nvPr/>
        </p:nvSpPr>
        <p:spPr>
          <a:xfrm>
            <a:off x="3276600" y="4724400"/>
            <a:ext cx="2971800" cy="1219200"/>
          </a:xfrm>
          <a:prstGeom prst="beve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a:hlinkClick r:id="" action="ppaction://hlinkshowjump?jump=endshow"/>
          </p:cNvPr>
          <p:cNvSpPr txBox="1"/>
          <p:nvPr/>
        </p:nvSpPr>
        <p:spPr>
          <a:xfrm>
            <a:off x="3276600" y="4953000"/>
            <a:ext cx="2971800" cy="769441"/>
          </a:xfrm>
          <a:prstGeom prst="rect">
            <a:avLst/>
          </a:prstGeom>
          <a:noFill/>
        </p:spPr>
        <p:txBody>
          <a:bodyPr wrap="square" rtlCol="0">
            <a:spAutoFit/>
          </a:bodyPr>
          <a:lstStyle/>
          <a:p>
            <a:pPr algn="ctr"/>
            <a:r>
              <a:rPr lang="en-US" sz="4400" dirty="0" smtClean="0"/>
              <a:t>EXIT</a:t>
            </a:r>
            <a:endParaRPr lang="en-US" sz="4400" dirty="0"/>
          </a:p>
        </p:txBody>
      </p:sp>
      <p:pic>
        <p:nvPicPr>
          <p:cNvPr id="7" name="FINISHED">
            <a:hlinkClick r:id="" action="ppaction://media"/>
          </p:cNvPr>
          <p:cNvPicPr>
            <a:picLocks noRot="1" noChangeAspect="1"/>
          </p:cNvPicPr>
          <p:nvPr>
            <a:wavAudioFile r:embed="rId1" name="FINISHED"/>
          </p:nvPr>
        </p:nvPicPr>
        <p:blipFill>
          <a:blip r:embed="rId5"/>
          <a:stretch>
            <a:fillRect/>
          </a:stretch>
        </p:blipFill>
        <p:spPr>
          <a:xfrm>
            <a:off x="-838200" y="3005138"/>
            <a:ext cx="282575" cy="282575"/>
          </a:xfrm>
          <a:prstGeom prst="rect">
            <a:avLst/>
          </a:prstGeom>
        </p:spPr>
      </p:pic>
      <p:pic>
        <p:nvPicPr>
          <p:cNvPr id="8" name="CLAPPING">
            <a:hlinkClick r:id="" action="ppaction://media"/>
          </p:cNvPr>
          <p:cNvPicPr>
            <a:picLocks noRot="1" noChangeAspect="1"/>
          </p:cNvPicPr>
          <p:nvPr>
            <a:wavAudioFile r:embed="rId2" name="CLAPPING"/>
          </p:nvPr>
        </p:nvPicPr>
        <p:blipFill>
          <a:blip r:embed="rId5"/>
          <a:stretch>
            <a:fillRect/>
          </a:stretch>
        </p:blipFill>
        <p:spPr>
          <a:xfrm>
            <a:off x="-1120775" y="4114800"/>
            <a:ext cx="282575" cy="2825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1" name="FINISHED"/>
                                        </p:tgtEl>
                                      </p:cMediaNode>
                                    </p:audio>
                                  </p:sub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8"/>
                                        </p:tgtEl>
                                        <p:attrNameLst>
                                          <p:attrName>style.visibility</p:attrName>
                                        </p:attrNameLst>
                                      </p:cBhvr>
                                      <p:to>
                                        <p:strVal val="visible"/>
                                      </p:to>
                                    </p:set>
                                  </p:childTnLst>
                                  <p:subTnLst>
                                    <p:audio>
                                      <p:cMediaNode>
                                        <p:cTn display="0" masterRel="sameClick">
                                          <p:stCondLst>
                                            <p:cond evt="begin" delay="0">
                                              <p:tn val="8"/>
                                            </p:cond>
                                          </p:stCondLst>
                                          <p:endCondLst>
                                            <p:cond evt="onStopAudio" delay="0">
                                              <p:tgtEl>
                                                <p:sldTgt/>
                                              </p:tgtEl>
                                            </p:cond>
                                          </p:endCondLst>
                                        </p:cTn>
                                        <p:tgtEl>
                                          <p:sndTgt r:embed="rId4" name="Clapping"/>
                                        </p:tgtEl>
                                      </p:cMediaNode>
                                    </p:audio>
                                  </p:subTnLst>
                                </p:cTn>
                              </p:par>
                            </p:childTnLst>
                          </p:cTn>
                        </p:par>
                      </p:childTnLst>
                    </p:cTn>
                  </p:par>
                </p:childTnLst>
              </p:cTn>
              <p:prevCondLst>
                <p:cond evt="onPrev" delay="0">
                  <p:tgtEl>
                    <p:sldTgt/>
                  </p:tgtEl>
                </p:cond>
              </p:prevCondLst>
              <p:nextCondLst>
                <p:cond evt="onNext" delay="0">
                  <p:tgtEl>
                    <p:sldTgt/>
                  </p:tgtEl>
                </p:cond>
              </p:nextCondLst>
            </p:seq>
            <p:seq concurrent="1" nextAc="seek">
              <p:cTn id="10" restart="whenNotActive" fill="hold" evtFilter="cancelBubble" nodeType="interactiveSeq">
                <p:stCondLst>
                  <p:cond evt="onClick" delay="0">
                    <p:tgtEl>
                      <p:spTgt spid="7"/>
                    </p:tgtEl>
                  </p:cond>
                </p:stCondLst>
                <p:endSync evt="end" delay="0">
                  <p:rtn val="all"/>
                </p:endSync>
                <p:childTnLst>
                  <p:par>
                    <p:cTn id="11" fill="hold">
                      <p:stCondLst>
                        <p:cond delay="0"/>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5000" fill="hold"/>
                                        <p:tgtEl>
                                          <p:spTgt spid="7"/>
                                        </p:tgtEl>
                                      </p:cBhvr>
                                    </p:cmd>
                                  </p:childTnLst>
                                </p:cTn>
                              </p:par>
                            </p:childTnLst>
                          </p:cTn>
                        </p:par>
                      </p:childTnLst>
                    </p:cTn>
                  </p:par>
                </p:childTnLst>
              </p:cTn>
              <p:nextCondLst>
                <p:cond evt="onClick" delay="0">
                  <p:tgtEl>
                    <p:spTgt spid="7"/>
                  </p:tgtEl>
                </p:cond>
              </p:nextCondLst>
            </p:seq>
            <p:audio>
              <p:cMediaNode>
                <p:cTn id="15"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seq concurrent="1" nextAc="seek">
              <p:cTn id="16" restart="whenNotActive" fill="hold" evtFilter="cancelBubble" nodeType="interactiveSeq">
                <p:stCondLst>
                  <p:cond evt="onClick" delay="0">
                    <p:tgtEl>
                      <p:spTgt spid="8"/>
                    </p:tgtEl>
                  </p:cond>
                </p:stCondLst>
                <p:endSync evt="end" delay="0">
                  <p:rtn val="all"/>
                </p:endSync>
                <p:childTnLst>
                  <p:par>
                    <p:cTn id="17" fill="hold">
                      <p:stCondLst>
                        <p:cond delay="0"/>
                      </p:stCondLst>
                      <p:childTnLst>
                        <p:par>
                          <p:cTn id="18" fill="hold">
                            <p:stCondLst>
                              <p:cond delay="0"/>
                            </p:stCondLst>
                            <p:childTnLst>
                              <p:par>
                                <p:cTn id="19" presetID="1" presetClass="mediacall" presetSubtype="0" fill="hold" nodeType="clickEffect">
                                  <p:stCondLst>
                                    <p:cond delay="0"/>
                                  </p:stCondLst>
                                  <p:childTnLst>
                                    <p:cmd type="call" cmd="playFrom(0.0)">
                                      <p:cBhvr>
                                        <p:cTn id="20" dur="3000" fill="hold"/>
                                        <p:tgtEl>
                                          <p:spTgt spid="8"/>
                                        </p:tgtEl>
                                      </p:cBhvr>
                                    </p:cmd>
                                  </p:childTnLst>
                                </p:cTn>
                              </p:par>
                            </p:childTnLst>
                          </p:cTn>
                        </p:par>
                      </p:childTnLst>
                    </p:cTn>
                  </p:par>
                </p:childTnLst>
              </p:cTn>
              <p:nextCondLst>
                <p:cond evt="onClick" delay="0">
                  <p:tgtEl>
                    <p:spTgt spid="8"/>
                  </p:tgtEl>
                </p:cond>
              </p:nextCondLst>
            </p:seq>
            <p:audio>
              <p:cMediaNode>
                <p:cTn id="21"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ghtning Bolt 3"/>
          <p:cNvSpPr/>
          <p:nvPr/>
        </p:nvSpPr>
        <p:spPr>
          <a:xfrm>
            <a:off x="457200" y="381000"/>
            <a:ext cx="8305800" cy="5871881"/>
          </a:xfrm>
          <a:prstGeom prst="lightningBol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rot="19913759">
            <a:off x="838202" y="2106852"/>
            <a:ext cx="7315200" cy="1631216"/>
          </a:xfrm>
          <a:prstGeom prst="rect">
            <a:avLst/>
          </a:prstGeom>
          <a:noFill/>
        </p:spPr>
        <p:txBody>
          <a:bodyPr wrap="square" lIns="91440" tIns="45720" rIns="91440" bIns="45720">
            <a:spAutoFit/>
          </a:bodyPr>
          <a:lstStyle/>
          <a:p>
            <a:pPr algn="ctr"/>
            <a:r>
              <a:rPr lang="en-US" sz="10000" b="1" dirty="0" smtClean="0">
                <a:ln w="1905"/>
                <a:solidFill>
                  <a:schemeClr val="bg1"/>
                </a:solidFill>
                <a:effectLst>
                  <a:innerShdw blurRad="69850" dist="43180" dir="5400000">
                    <a:srgbClr val="000000">
                      <a:alpha val="65000"/>
                    </a:srgbClr>
                  </a:innerShdw>
                </a:effectLst>
                <a:latin typeface="Cooper Black"/>
                <a:cs typeface="Cooper Black"/>
              </a:rPr>
              <a:t>WRONG!!!</a:t>
            </a:r>
            <a:endParaRPr lang="en-US" sz="10000" b="1" dirty="0">
              <a:ln w="1905"/>
              <a:solidFill>
                <a:schemeClr val="bg1"/>
              </a:solidFill>
              <a:effectLst>
                <a:innerShdw blurRad="69850" dist="43180" dir="5400000">
                  <a:srgbClr val="000000">
                    <a:alpha val="65000"/>
                  </a:srgbClr>
                </a:innerShdw>
              </a:effectLst>
              <a:latin typeface="Cooper Black"/>
              <a:cs typeface="Cooper Black"/>
            </a:endParaRPr>
          </a:p>
        </p:txBody>
      </p:sp>
      <p:sp>
        <p:nvSpPr>
          <p:cNvPr id="6" name="Striped Right Arrow 5"/>
          <p:cNvSpPr/>
          <p:nvPr/>
        </p:nvSpPr>
        <p:spPr>
          <a:xfrm>
            <a:off x="457200" y="5364903"/>
            <a:ext cx="2162756" cy="1188297"/>
          </a:xfrm>
          <a:prstGeom prst="striped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7" name="TextBox 6">
            <a:hlinkClick r:id="" action="ppaction://hlinkshowjump?jump=lastslideviewed"/>
          </p:cNvPr>
          <p:cNvSpPr txBox="1"/>
          <p:nvPr/>
        </p:nvSpPr>
        <p:spPr>
          <a:xfrm>
            <a:off x="885244" y="5714999"/>
            <a:ext cx="1324556" cy="461665"/>
          </a:xfrm>
          <a:prstGeom prst="rect">
            <a:avLst/>
          </a:prstGeom>
          <a:noFill/>
        </p:spPr>
        <p:txBody>
          <a:bodyPr wrap="square" rtlCol="0">
            <a:spAutoFit/>
          </a:bodyPr>
          <a:lstStyle/>
          <a:p>
            <a:r>
              <a:rPr lang="en-US" sz="2400" b="1" dirty="0" smtClean="0">
                <a:solidFill>
                  <a:schemeClr val="bg1"/>
                </a:solidFill>
              </a:rPr>
              <a:t>BACK</a:t>
            </a:r>
            <a:endParaRPr lang="en-US" sz="2400" b="1" dirty="0">
              <a:solidFill>
                <a:schemeClr val="bg1"/>
              </a:solidFill>
            </a:endParaRPr>
          </a:p>
        </p:txBody>
      </p:sp>
      <p:pic>
        <p:nvPicPr>
          <p:cNvPr id="8" name="SAM">
            <a:hlinkClick r:id="" action="ppaction://media"/>
          </p:cNvPr>
          <p:cNvPicPr>
            <a:picLocks noRot="1" noChangeAspect="1"/>
          </p:cNvPicPr>
          <p:nvPr>
            <a:wavAudioFile r:embed="rId1" name="SAM"/>
          </p:nvPr>
        </p:nvPicPr>
        <p:blipFill>
          <a:blip r:embed="rId3"/>
          <a:stretch>
            <a:fillRect/>
          </a:stretch>
        </p:blipFill>
        <p:spPr>
          <a:xfrm>
            <a:off x="-762000" y="3570288"/>
            <a:ext cx="282575" cy="2825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1" name="SAM"/>
                                        </p:tgtEl>
                                      </p:cMediaNode>
                                    </p:audio>
                                  </p:sub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8"/>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4000" fill="hold"/>
                                        <p:tgtEl>
                                          <p:spTgt spid="8"/>
                                        </p:tgtEl>
                                      </p:cBhvr>
                                    </p:cmd>
                                  </p:childTnLst>
                                </p:cTn>
                              </p:par>
                            </p:childTnLst>
                          </p:cTn>
                        </p:par>
                      </p:childTnLst>
                    </p:cTn>
                  </p:par>
                </p:childTnLst>
              </p:cTn>
              <p:nextCondLst>
                <p:cond evt="onClick" delay="0">
                  <p:tgtEl>
                    <p:spTgt spid="8"/>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n 4"/>
          <p:cNvSpPr/>
          <p:nvPr/>
        </p:nvSpPr>
        <p:spPr>
          <a:xfrm>
            <a:off x="1143000" y="228600"/>
            <a:ext cx="6781800" cy="6324600"/>
          </a:xfrm>
          <a:prstGeom prst="su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rot="568948">
            <a:off x="1143000" y="2514600"/>
            <a:ext cx="7292381" cy="1569660"/>
          </a:xfrm>
          <a:prstGeom prst="rect">
            <a:avLst/>
          </a:prstGeom>
          <a:noFill/>
        </p:spPr>
        <p:txBody>
          <a:bodyPr wrap="none" lIns="91440" tIns="45720" rIns="91440" bIns="45720">
            <a:spAutoFit/>
          </a:bodyPr>
          <a:lstStyle/>
          <a:p>
            <a:pPr algn="ctr"/>
            <a:r>
              <a:rPr lang="en-US" sz="9600" b="1" cap="none" spc="0" dirty="0" smtClean="0">
                <a:ln w="1905"/>
                <a:solidFill>
                  <a:srgbClr val="000000"/>
                </a:solidFill>
                <a:effectLst>
                  <a:innerShdw blurRad="69850" dist="43180" dir="5400000">
                    <a:srgbClr val="000000">
                      <a:alpha val="65000"/>
                    </a:srgbClr>
                  </a:innerShdw>
                </a:effectLst>
                <a:latin typeface="Blackmoor LET"/>
                <a:cs typeface="Blackmoor LET"/>
              </a:rPr>
              <a:t>AWESOME!!!</a:t>
            </a:r>
            <a:endParaRPr lang="en-US" sz="9600" b="1" cap="none" spc="0" dirty="0">
              <a:ln w="1905"/>
              <a:solidFill>
                <a:srgbClr val="000000"/>
              </a:solidFill>
              <a:effectLst>
                <a:innerShdw blurRad="69850" dist="43180" dir="5400000">
                  <a:srgbClr val="000000">
                    <a:alpha val="65000"/>
                  </a:srgbClr>
                </a:innerShdw>
              </a:effectLst>
              <a:latin typeface="Blackmoor LET"/>
              <a:cs typeface="Blackmoor LET"/>
            </a:endParaRPr>
          </a:p>
        </p:txBody>
      </p:sp>
      <p:sp>
        <p:nvSpPr>
          <p:cNvPr id="7" name="Striped Right Arrow 6"/>
          <p:cNvSpPr/>
          <p:nvPr/>
        </p:nvSpPr>
        <p:spPr>
          <a:xfrm>
            <a:off x="304800" y="5562600"/>
            <a:ext cx="2667000" cy="990600"/>
          </a:xfrm>
          <a:prstGeom prst="stripedRightArrow">
            <a:avLst/>
          </a:prstGeom>
          <a:solidFill>
            <a:srgbClr val="0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a:hlinkClick r:id="" action="ppaction://hlinkshowjump?jump=lastslideviewed"/>
          </p:cNvPr>
          <p:cNvSpPr txBox="1"/>
          <p:nvPr/>
        </p:nvSpPr>
        <p:spPr>
          <a:xfrm>
            <a:off x="533400" y="5793432"/>
            <a:ext cx="2667000" cy="461665"/>
          </a:xfrm>
          <a:prstGeom prst="rect">
            <a:avLst/>
          </a:prstGeom>
          <a:noFill/>
        </p:spPr>
        <p:txBody>
          <a:bodyPr wrap="square" rtlCol="0">
            <a:spAutoFit/>
          </a:bodyPr>
          <a:lstStyle/>
          <a:p>
            <a:r>
              <a:rPr lang="en-US" sz="2400" b="1" dirty="0" smtClean="0">
                <a:solidFill>
                  <a:srgbClr val="FFFFFF"/>
                </a:solidFill>
              </a:rPr>
              <a:t>NEXT SLIDE</a:t>
            </a:r>
            <a:endParaRPr lang="en-US" sz="2400" b="1" dirty="0">
              <a:solidFill>
                <a:srgbClr val="FFFFFF"/>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You should finish your book by Friday.</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FRIDAY</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3"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Well, we patiently waited for the crabby doctor to help us.</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WELL</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3"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2"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124200" y="36576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174" y="79468"/>
            <a:ext cx="7612063" cy="2892332"/>
          </a:xfrm>
        </p:spPr>
        <p:txBody>
          <a:bodyPr/>
          <a:lstStyle/>
          <a:p>
            <a:r>
              <a:rPr lang="en-US" sz="3200" dirty="0" smtClean="0"/>
              <a:t>Well, we patiently waited for the crabby doctor to help us..</a:t>
            </a:r>
            <a:r>
              <a:rPr lang="en-US" sz="3200" dirty="0" smtClean="0">
                <a:solidFill>
                  <a:srgbClr val="FF6600"/>
                </a:solidFill>
              </a:rPr>
              <a:t/>
            </a:r>
            <a:br>
              <a:rPr lang="en-US" sz="3200" dirty="0" smtClean="0">
                <a:solidFill>
                  <a:srgbClr val="FF6600"/>
                </a:solidFill>
              </a:rPr>
            </a:br>
            <a:r>
              <a:rPr lang="en-US" sz="3200" dirty="0" smtClean="0">
                <a:solidFill>
                  <a:srgbClr val="FF6600"/>
                </a:solidFill>
              </a:rPr>
              <a:t/>
            </a:r>
            <a:br>
              <a:rPr lang="en-US" sz="3200" dirty="0" smtClean="0">
                <a:solidFill>
                  <a:srgbClr val="FF6600"/>
                </a:solidFill>
              </a:rPr>
            </a:br>
            <a:r>
              <a:rPr lang="en-US" sz="2000" dirty="0" smtClean="0">
                <a:solidFill>
                  <a:srgbClr val="FF6600"/>
                </a:solidFill>
              </a:rPr>
              <a:t>THE WORD </a:t>
            </a:r>
            <a:r>
              <a:rPr lang="en-US" sz="2000" u="sng" dirty="0" smtClean="0">
                <a:solidFill>
                  <a:srgbClr val="FF6600"/>
                </a:solidFill>
              </a:rPr>
              <a:t>WE</a:t>
            </a:r>
            <a:r>
              <a:rPr lang="en-US" sz="2000" dirty="0" smtClean="0">
                <a:solidFill>
                  <a:srgbClr val="FF6600"/>
                </a:solidFill>
              </a:rPr>
              <a:t> IS WHICH KIND OF WORD?</a:t>
            </a: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en-US" sz="3200" dirty="0"/>
          </a:p>
        </p:txBody>
      </p:sp>
      <p:sp>
        <p:nvSpPr>
          <p:cNvPr id="6" name="Rectangle 5"/>
          <p:cNvSpPr/>
          <p:nvPr/>
        </p:nvSpPr>
        <p:spPr>
          <a:xfrm>
            <a:off x="304800"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251575"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124200" y="45720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04800" y="45720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251575"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24200" y="5410200"/>
            <a:ext cx="28162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4800" y="54102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hlinkClick r:id="rId2" action="ppaction://hlinksldjump"/>
          </p:cNvPr>
          <p:cNvSpPr/>
          <p:nvPr/>
        </p:nvSpPr>
        <p:spPr>
          <a:xfrm>
            <a:off x="6251575" y="3657600"/>
            <a:ext cx="2587625"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hlinkClick r:id="rId2" action="ppaction://hlinksldjump"/>
          </p:cNvPr>
          <p:cNvSpPr txBox="1"/>
          <p:nvPr/>
        </p:nvSpPr>
        <p:spPr>
          <a:xfrm>
            <a:off x="304800" y="3657600"/>
            <a:ext cx="2587625" cy="461665"/>
          </a:xfrm>
          <a:prstGeom prst="rect">
            <a:avLst/>
          </a:prstGeom>
          <a:noFill/>
        </p:spPr>
        <p:txBody>
          <a:bodyPr wrap="square" rtlCol="0">
            <a:spAutoFit/>
          </a:bodyPr>
          <a:lstStyle/>
          <a:p>
            <a:pPr algn="ctr"/>
            <a:r>
              <a:rPr lang="en-US" sz="2400" dirty="0" smtClean="0"/>
              <a:t>NOUN</a:t>
            </a:r>
            <a:endParaRPr lang="en-US" sz="2400" dirty="0"/>
          </a:p>
        </p:txBody>
      </p:sp>
      <p:sp>
        <p:nvSpPr>
          <p:cNvPr id="15" name="TextBox 14">
            <a:hlinkClick r:id="rId2" action="ppaction://hlinksldjump"/>
          </p:cNvPr>
          <p:cNvSpPr txBox="1"/>
          <p:nvPr/>
        </p:nvSpPr>
        <p:spPr>
          <a:xfrm>
            <a:off x="304800" y="4643735"/>
            <a:ext cx="2587625" cy="461665"/>
          </a:xfrm>
          <a:prstGeom prst="rect">
            <a:avLst/>
          </a:prstGeom>
          <a:noFill/>
        </p:spPr>
        <p:txBody>
          <a:bodyPr wrap="square" rtlCol="0">
            <a:spAutoFit/>
          </a:bodyPr>
          <a:lstStyle/>
          <a:p>
            <a:pPr algn="ctr"/>
            <a:r>
              <a:rPr lang="en-US" sz="2400" dirty="0" smtClean="0"/>
              <a:t>ADJECTIVE</a:t>
            </a:r>
            <a:endParaRPr lang="en-US" sz="2400" dirty="0"/>
          </a:p>
        </p:txBody>
      </p:sp>
      <p:sp>
        <p:nvSpPr>
          <p:cNvPr id="16" name="TextBox 15">
            <a:hlinkClick r:id="rId2" action="ppaction://hlinksldjump"/>
          </p:cNvPr>
          <p:cNvSpPr txBox="1"/>
          <p:nvPr/>
        </p:nvSpPr>
        <p:spPr>
          <a:xfrm>
            <a:off x="304800" y="5481935"/>
            <a:ext cx="2587625" cy="461665"/>
          </a:xfrm>
          <a:prstGeom prst="rect">
            <a:avLst/>
          </a:prstGeom>
          <a:noFill/>
        </p:spPr>
        <p:txBody>
          <a:bodyPr wrap="square" rtlCol="0">
            <a:spAutoFit/>
          </a:bodyPr>
          <a:lstStyle/>
          <a:p>
            <a:pPr algn="ctr"/>
            <a:r>
              <a:rPr lang="en-US" sz="2400" dirty="0" smtClean="0"/>
              <a:t>INTERJECTION</a:t>
            </a:r>
            <a:endParaRPr lang="en-US" sz="2400" dirty="0"/>
          </a:p>
        </p:txBody>
      </p:sp>
      <p:sp>
        <p:nvSpPr>
          <p:cNvPr id="17" name="TextBox 16">
            <a:hlinkClick r:id="rId2" action="ppaction://hlinksldjump"/>
          </p:cNvPr>
          <p:cNvSpPr txBox="1"/>
          <p:nvPr/>
        </p:nvSpPr>
        <p:spPr>
          <a:xfrm>
            <a:off x="3124200" y="4643735"/>
            <a:ext cx="2816225" cy="461665"/>
          </a:xfrm>
          <a:prstGeom prst="rect">
            <a:avLst/>
          </a:prstGeom>
          <a:noFill/>
        </p:spPr>
        <p:txBody>
          <a:bodyPr wrap="square" rtlCol="0">
            <a:spAutoFit/>
          </a:bodyPr>
          <a:lstStyle/>
          <a:p>
            <a:pPr algn="ctr"/>
            <a:r>
              <a:rPr lang="en-US" sz="2400" dirty="0" smtClean="0"/>
              <a:t>ADVERB</a:t>
            </a:r>
            <a:endParaRPr lang="en-US" sz="2400" dirty="0"/>
          </a:p>
        </p:txBody>
      </p:sp>
      <p:sp>
        <p:nvSpPr>
          <p:cNvPr id="18" name="TextBox 17">
            <a:hlinkClick r:id="rId2" action="ppaction://hlinksldjump"/>
          </p:cNvPr>
          <p:cNvSpPr txBox="1"/>
          <p:nvPr/>
        </p:nvSpPr>
        <p:spPr>
          <a:xfrm>
            <a:off x="3124200" y="5481935"/>
            <a:ext cx="2816225" cy="461665"/>
          </a:xfrm>
          <a:prstGeom prst="rect">
            <a:avLst/>
          </a:prstGeom>
          <a:noFill/>
        </p:spPr>
        <p:txBody>
          <a:bodyPr wrap="square" rtlCol="0">
            <a:spAutoFit/>
          </a:bodyPr>
          <a:lstStyle/>
          <a:p>
            <a:pPr algn="ctr"/>
            <a:r>
              <a:rPr lang="en-US" sz="2400" dirty="0" smtClean="0"/>
              <a:t>PREPOSITION</a:t>
            </a:r>
            <a:endParaRPr lang="en-US" sz="2400" dirty="0"/>
          </a:p>
        </p:txBody>
      </p:sp>
      <p:sp>
        <p:nvSpPr>
          <p:cNvPr id="19" name="TextBox 18"/>
          <p:cNvSpPr txBox="1"/>
          <p:nvPr/>
        </p:nvSpPr>
        <p:spPr>
          <a:xfrm>
            <a:off x="6251575" y="3729335"/>
            <a:ext cx="2587625" cy="461665"/>
          </a:xfrm>
          <a:prstGeom prst="rect">
            <a:avLst/>
          </a:prstGeom>
          <a:noFill/>
        </p:spPr>
        <p:txBody>
          <a:bodyPr wrap="square" rtlCol="0">
            <a:spAutoFit/>
          </a:bodyPr>
          <a:lstStyle/>
          <a:p>
            <a:pPr algn="ctr"/>
            <a:r>
              <a:rPr lang="en-US" sz="2400" dirty="0" smtClean="0"/>
              <a:t>VERB</a:t>
            </a:r>
            <a:endParaRPr lang="en-US" sz="2400" dirty="0"/>
          </a:p>
        </p:txBody>
      </p:sp>
      <p:sp>
        <p:nvSpPr>
          <p:cNvPr id="20" name="TextBox 19">
            <a:hlinkClick r:id="rId3" action="ppaction://hlinksldjump"/>
          </p:cNvPr>
          <p:cNvSpPr txBox="1"/>
          <p:nvPr/>
        </p:nvSpPr>
        <p:spPr>
          <a:xfrm>
            <a:off x="6251575" y="4643735"/>
            <a:ext cx="2587625" cy="461665"/>
          </a:xfrm>
          <a:prstGeom prst="rect">
            <a:avLst/>
          </a:prstGeom>
          <a:noFill/>
        </p:spPr>
        <p:txBody>
          <a:bodyPr wrap="square" rtlCol="0">
            <a:spAutoFit/>
          </a:bodyPr>
          <a:lstStyle/>
          <a:p>
            <a:pPr algn="ctr"/>
            <a:r>
              <a:rPr lang="en-US" sz="2400" dirty="0" smtClean="0"/>
              <a:t>PRONOUN</a:t>
            </a:r>
            <a:endParaRPr lang="en-US" sz="2400" dirty="0"/>
          </a:p>
        </p:txBody>
      </p:sp>
      <p:sp>
        <p:nvSpPr>
          <p:cNvPr id="21" name="TextBox 20">
            <a:hlinkClick r:id="rId2" action="ppaction://hlinksldjump"/>
          </p:cNvPr>
          <p:cNvSpPr txBox="1"/>
          <p:nvPr/>
        </p:nvSpPr>
        <p:spPr>
          <a:xfrm>
            <a:off x="6251575" y="5410200"/>
            <a:ext cx="2587625" cy="461665"/>
          </a:xfrm>
          <a:prstGeom prst="rect">
            <a:avLst/>
          </a:prstGeom>
          <a:noFill/>
        </p:spPr>
        <p:txBody>
          <a:bodyPr wrap="square" rtlCol="0">
            <a:spAutoFit/>
          </a:bodyPr>
          <a:lstStyle/>
          <a:p>
            <a:pPr algn="ctr"/>
            <a:r>
              <a:rPr lang="en-US" sz="2400" dirty="0" smtClean="0"/>
              <a:t>ARTICLE</a:t>
            </a:r>
            <a:endParaRPr lang="en-US" sz="2400" dirty="0"/>
          </a:p>
        </p:txBody>
      </p:sp>
      <p:sp>
        <p:nvSpPr>
          <p:cNvPr id="22" name="TextBox 21">
            <a:hlinkClick r:id="rId2" action="ppaction://hlinksldjump"/>
          </p:cNvPr>
          <p:cNvSpPr txBox="1"/>
          <p:nvPr/>
        </p:nvSpPr>
        <p:spPr>
          <a:xfrm>
            <a:off x="3124200" y="3729335"/>
            <a:ext cx="2816225" cy="461665"/>
          </a:xfrm>
          <a:prstGeom prst="rect">
            <a:avLst/>
          </a:prstGeom>
          <a:noFill/>
        </p:spPr>
        <p:txBody>
          <a:bodyPr wrap="square" rtlCol="0">
            <a:spAutoFit/>
          </a:bodyPr>
          <a:lstStyle/>
          <a:p>
            <a:pPr algn="ctr"/>
            <a:r>
              <a:rPr lang="en-US" sz="2400" dirty="0" smtClean="0"/>
              <a:t>CONJUNCTION</a:t>
            </a:r>
            <a:endParaRPr lang="en-US" sz="2400" dirty="0"/>
          </a:p>
        </p:txBody>
      </p:sp>
      <p:grpSp>
        <p:nvGrpSpPr>
          <p:cNvPr id="24" name="Group 23"/>
          <p:cNvGrpSpPr/>
          <p:nvPr/>
        </p:nvGrpSpPr>
        <p:grpSpPr>
          <a:xfrm>
            <a:off x="1523998" y="2316896"/>
            <a:ext cx="1600200" cy="838200"/>
            <a:chOff x="1523998" y="2316896"/>
            <a:chExt cx="1600200" cy="838200"/>
          </a:xfrm>
        </p:grpSpPr>
        <p:sp>
          <p:nvSpPr>
            <p:cNvPr id="25" name="Striped Right Arrow 24"/>
            <p:cNvSpPr/>
            <p:nvPr/>
          </p:nvSpPr>
          <p:spPr>
            <a:xfrm rot="10800000">
              <a:off x="1523998" y="2316896"/>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hlinkClick r:id="" action="ppaction://hlinkshowjump?jump=previousslide"/>
            </p:cNvPr>
            <p:cNvSpPr txBox="1"/>
            <p:nvPr/>
          </p:nvSpPr>
          <p:spPr>
            <a:xfrm>
              <a:off x="1905000" y="2499329"/>
              <a:ext cx="1219198" cy="461665"/>
            </a:xfrm>
            <a:prstGeom prst="rect">
              <a:avLst/>
            </a:prstGeom>
            <a:noFill/>
          </p:spPr>
          <p:txBody>
            <a:bodyPr wrap="square" rtlCol="0">
              <a:spAutoFit/>
            </a:bodyPr>
            <a:lstStyle/>
            <a:p>
              <a:r>
                <a:rPr lang="en-US" sz="2400" b="1" dirty="0" smtClean="0">
                  <a:solidFill>
                    <a:srgbClr val="FFFFFF"/>
                  </a:solidFill>
                </a:rPr>
                <a:t>BACK</a:t>
              </a:r>
              <a:endParaRPr lang="en-US" sz="2400" b="1" dirty="0">
                <a:solidFill>
                  <a:srgbClr val="FFFFFF"/>
                </a:solidFill>
              </a:endParaRPr>
            </a:p>
          </p:txBody>
        </p:sp>
      </p:grpSp>
      <p:grpSp>
        <p:nvGrpSpPr>
          <p:cNvPr id="27" name="Group 26"/>
          <p:cNvGrpSpPr/>
          <p:nvPr/>
        </p:nvGrpSpPr>
        <p:grpSpPr>
          <a:xfrm>
            <a:off x="5867400" y="2316896"/>
            <a:ext cx="1600200" cy="838200"/>
            <a:chOff x="3810000" y="2133600"/>
            <a:chExt cx="1600200" cy="838200"/>
          </a:xfrm>
        </p:grpSpPr>
        <p:sp>
          <p:nvSpPr>
            <p:cNvPr id="28" name="Striped Right Arrow 27"/>
            <p:cNvSpPr/>
            <p:nvPr/>
          </p:nvSpPr>
          <p:spPr>
            <a:xfrm>
              <a:off x="3810000" y="2133600"/>
              <a:ext cx="1600200" cy="838200"/>
            </a:xfrm>
            <a:prstGeom prst="stripedRightArrow">
              <a:avLst/>
            </a:prstGeom>
            <a:solidFill>
              <a:srgbClr val="0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hlinkClick r:id="" action="ppaction://hlinkshowjump?jump=nextslide"/>
            </p:cNvPr>
            <p:cNvSpPr txBox="1"/>
            <p:nvPr/>
          </p:nvSpPr>
          <p:spPr>
            <a:xfrm>
              <a:off x="4114800" y="2316033"/>
              <a:ext cx="1295400" cy="461665"/>
            </a:xfrm>
            <a:prstGeom prst="rect">
              <a:avLst/>
            </a:prstGeom>
            <a:noFill/>
          </p:spPr>
          <p:txBody>
            <a:bodyPr wrap="square" rtlCol="0">
              <a:spAutoFit/>
            </a:bodyPr>
            <a:lstStyle/>
            <a:p>
              <a:r>
                <a:rPr lang="en-US" sz="2400" b="1" dirty="0" smtClean="0">
                  <a:solidFill>
                    <a:srgbClr val="FFFFFF"/>
                  </a:solidFill>
                </a:rPr>
                <a:t>NEXT</a:t>
              </a:r>
              <a:endParaRPr lang="en-US" sz="2400" b="1" dirty="0">
                <a:solidFill>
                  <a:srgbClr val="FFFFFF"/>
                </a:solidFill>
              </a:endParaRPr>
            </a:p>
          </p:txBody>
        </p:sp>
      </p:gr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Plaza">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589</TotalTime>
  <Words>1641</Words>
  <Application>Microsoft Macintosh PowerPoint</Application>
  <PresentationFormat>On-screen Show (4:3)</PresentationFormat>
  <Paragraphs>738</Paragraphs>
  <Slides>65</Slides>
  <Notes>0</Notes>
  <HiddenSlides>0</HiddenSlides>
  <MMClips>3</MMClips>
  <ScaleCrop>false</ScaleCrop>
  <HeadingPairs>
    <vt:vector size="4" baseType="variant">
      <vt:variant>
        <vt:lpstr>Theme</vt:lpstr>
      </vt:variant>
      <vt:variant>
        <vt:i4>1</vt:i4>
      </vt:variant>
      <vt:variant>
        <vt:lpstr>Slide Titles</vt:lpstr>
      </vt:variant>
      <vt:variant>
        <vt:i4>65</vt:i4>
      </vt:variant>
    </vt:vector>
  </HeadingPairs>
  <TitlesOfParts>
    <vt:vector size="66" baseType="lpstr">
      <vt:lpstr>Habitat</vt:lpstr>
      <vt:lpstr>Slide 1</vt:lpstr>
      <vt:lpstr>You should finish your book by Friday.  THE WORD YOU IS WHICH KIND OF WORD? </vt:lpstr>
      <vt:lpstr>You should finish your book by Friday.  THE WORD FINISH IS WHICH KIND OF WORD? </vt:lpstr>
      <vt:lpstr>You should finish your book by Friday.  THE WORD YOUR IS WHICH KIND OF WORD? </vt:lpstr>
      <vt:lpstr>You should finish your book by Friday.  THE WORD BOOK IS WHICH KIND OF WORD? </vt:lpstr>
      <vt:lpstr>You should finish your book by Friday.  THE WORD BY IS WHICH KIND OF WORD? </vt:lpstr>
      <vt:lpstr>You should finish your book by Friday.  THE WORD FRIDAY IS WHICH KIND OF WORD? </vt:lpstr>
      <vt:lpstr>Well, we patiently waited for the crabby doctor to help us.  THE WORD WELL IS WHICH KIND OF WORD? </vt:lpstr>
      <vt:lpstr>Well, we patiently waited for the crabby doctor to help us..  THE WORD WE IS WHICH KIND OF WORD? </vt:lpstr>
      <vt:lpstr>Well, we patiently waited for the crabby doctor to help us.  THE WORD PATIENTLY IS WHICH KIND OF WORD? </vt:lpstr>
      <vt:lpstr>Well, we patiently waited for the crabby doctor to help us.  THE WORD WAITED IS WHICH KIND OF WORD? </vt:lpstr>
      <vt:lpstr>Well, we patiently waited for the crabby doctor to help us.  THE WORD CRABBY IS WHICH KIND OF WORD? </vt:lpstr>
      <vt:lpstr>Well, we patiently waited for the crabby doctor to help us.  THE WORD DOCTOR IS WHICH KIND OF WORD? </vt:lpstr>
      <vt:lpstr>Well, we patiently waited for the crabby doctor to help us.  THE WORD TO IS WHICH KIND OF WORD? </vt:lpstr>
      <vt:lpstr>Well, we patiently waited for the crabby doctor to help us.  THE WORD HELP IS WHICH KIND OF WORD? </vt:lpstr>
      <vt:lpstr>Well, we patiently waited for the crabby doctor to help us.  THE WORD US IS WHICH KIND OF WORD? </vt:lpstr>
      <vt:lpstr>Bryant and his sister slowly walked by the haunted house during the night.  THE WORD BRYANT IS WHICH KIND OF WORD? </vt:lpstr>
      <vt:lpstr>Bryant and his sister slowly walked by the haunted house during the night.  THE WORD AND IS WHICH KIND OF WORD? </vt:lpstr>
      <vt:lpstr>Bryant and his sister slowly walked by the haunted house during the night.  THE WORD HIS IS WHICH KIND OF WORD? </vt:lpstr>
      <vt:lpstr>Bryant and his sister slowly walked by the haunted house during the night.  THE WORD SISTER IS WHICH KIND OF WORD? </vt:lpstr>
      <vt:lpstr>Bryant and his sister slowly walked by the haunted house during the night.  THE WORD SLOWLY IS WHICH KIND OF WORD? </vt:lpstr>
      <vt:lpstr>Bryant and his sister slowly walked by the haunted house during the night.  THE WORD WALKED IS WHICH KIND OF WORD? </vt:lpstr>
      <vt:lpstr>Bryant and his sister slowly walked by the haunted house during the night.  THE WORD BY IS WHICH KIND OF WORD? </vt:lpstr>
      <vt:lpstr>Bryant and his sister slowly walked by the haunted house during the night.  THE WORD THE IS WHICH KIND OF WORD? </vt:lpstr>
      <vt:lpstr>Bryant and his sister slowly walked by the haunted house during the night.  THE WORD HAUNTED IS WHICH KIND OF WORD? </vt:lpstr>
      <vt:lpstr>Bryant and his sister slowly walked by the haunted house during the night.  THE WORD HOUSE IS WHICH KIND OF WORD? </vt:lpstr>
      <vt:lpstr>Bryant and his sister slowly walked by the haunted house during the night.  THE WORD DURING IS WHICH KIND OF WORD? </vt:lpstr>
      <vt:lpstr>Bryant and his sister slowly walked by the haunted house during the night.  THE WORD THE IS WHICH KIND OF WORD? </vt:lpstr>
      <vt:lpstr>Bryant and his sister slowly walked by the haunted house during the night.  THE WORD NIGHT IS WHICH KIND OF WORD? </vt:lpstr>
      <vt:lpstr>They should be very happy with the results of the math test.  THE WORD THEY IS WHICH KIND OF WORD? </vt:lpstr>
      <vt:lpstr>They should be very happy with the results of the math test.  THE WORD SHOULD IS WHICH KIND OF WORD? </vt:lpstr>
      <vt:lpstr>They should be very happy with the results of the math test.  THE WORD BE IS WHICH KIND OF WORD? </vt:lpstr>
      <vt:lpstr>They should be very happy with the results of the math test.  THE WORD VERY IS WHICH KIND OF WORD? </vt:lpstr>
      <vt:lpstr>They should be very happy with the results of the math test.  THE WORD HAPPY IS WHICH KIND OF WORD? </vt:lpstr>
      <vt:lpstr>They should be very happy with the results of the math test.  THE WORD WITH IS WHICH KIND OF WORD? </vt:lpstr>
      <vt:lpstr>They should be very happy with the results of the math test.  THE WORD THE IS WHICH KIND OF WORD? </vt:lpstr>
      <vt:lpstr>They should be very happy with the results of the math test.  THE WORD RESULTS IS WHICH KIND OF WORD? </vt:lpstr>
      <vt:lpstr>They should be very happy with the results of the math test.  THE WORD OF IS WHICH KIND OF WORD? </vt:lpstr>
      <vt:lpstr>They should be very happy with the results of the math test.  THE WORD THE IS WHICH KIND OF WORD? </vt:lpstr>
      <vt:lpstr>They should be very happy with the results of the math test.  THE WORD MATH IS WHICH KIND OF WORD? </vt:lpstr>
      <vt:lpstr>They should be very happy with the results of the math test.  THE WORD TEST IS WHICH KIND OF WORD? </vt:lpstr>
      <vt:lpstr>She went to bed early, but she didn’t fall asleep until late.  THE WORD SHE IS WHICH KIND OF WORD? </vt:lpstr>
      <vt:lpstr>She went to bed early, but she didn’t fall asleep until late.  THE WORD WENT IS WHICH KIND OF WORD? </vt:lpstr>
      <vt:lpstr>She went to bed early, but she didn’t fall asleep until late.  THE WORD TO IS WHICH KIND OF WORD? </vt:lpstr>
      <vt:lpstr>She went to bed early, but she didn’t fall asleep until late.  THE WORD BED IS WHICH KIND OF WORD? </vt:lpstr>
      <vt:lpstr>She went to bed early, but she didn’t fall asleep until late.  THE WORD EARLY IS WHICH KIND OF WORD? </vt:lpstr>
      <vt:lpstr>She went to bed early, but she didn’t fall asleep until late.  THE WORD BUT IS WHICH KIND OF WORD? </vt:lpstr>
      <vt:lpstr>She went to bed early, but she didn’t fall asleep until late.  THE WORD SHE IS WHICH KIND OF WORD? </vt:lpstr>
      <vt:lpstr>She went to bed early, but she didn’t fall asleep until late.  THE WORD DIDN’T IS WHICH KIND OF WORD? </vt:lpstr>
      <vt:lpstr>She went to bed early, but she didn’t fall asleep until late.  THE WORD FALL IS WHICH KIND OF WORD? </vt:lpstr>
      <vt:lpstr>She went to bed early, but she didn’t fall asleep until late.  THE WORD ASLEEP IS WHICH KIND OF WORD? </vt:lpstr>
      <vt:lpstr>She went to bed early, but she didn’t fall asleep until late.  THE WORD UNTIL IS WHICH KIND OF WORD? </vt:lpstr>
      <vt:lpstr>She went to bed early, but she didn’t fall asleep until late.  THE WORD LATE IS WHICH KIND OF WORD? </vt:lpstr>
      <vt:lpstr>Which part of speech takes the place of nouns?   </vt:lpstr>
      <vt:lpstr>Which part of speech connects words or phrases?  </vt:lpstr>
      <vt:lpstr>Which part of speech names persons, places, things, or ideas?  </vt:lpstr>
      <vt:lpstr>Which part of speech modifies, verbs, adjectives, and adverbs?  They answer questions How? When? And Where?  </vt:lpstr>
      <vt:lpstr>Which part of speech expresses emotion or feeling?  </vt:lpstr>
      <vt:lpstr>Which part of speech is a describing word, telling which one, what kind, or how many?  </vt:lpstr>
      <vt:lpstr>Which part of speech shows action or state of being?  </vt:lpstr>
      <vt:lpstr>Which part of speech relates a noun or pronoun to other words in the sentence?  </vt:lpstr>
      <vt:lpstr>WACKY TALES…</vt:lpstr>
      <vt:lpstr>GOOD JOB!!!! ALL FINISHED</vt:lpstr>
      <vt:lpstr>Slide 64</vt:lpstr>
      <vt:lpstr>Slide 65</vt:lpstr>
    </vt:vector>
  </TitlesOfParts>
  <Company>School District of Nekoosa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Carla Leonhardt</dc:creator>
  <cp:lastModifiedBy> </cp:lastModifiedBy>
  <cp:revision>12</cp:revision>
  <dcterms:created xsi:type="dcterms:W3CDTF">2010-03-09T19:48:36Z</dcterms:created>
  <dcterms:modified xsi:type="dcterms:W3CDTF">2010-03-09T20:05:38Z</dcterms:modified>
</cp:coreProperties>
</file>